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7" r:id="rId5"/>
    <p:sldId id="266" r:id="rId6"/>
    <p:sldId id="258" r:id="rId7"/>
    <p:sldId id="260" r:id="rId8"/>
    <p:sldId id="264" r:id="rId9"/>
    <p:sldId id="265" r:id="rId10"/>
    <p:sldId id="262" r:id="rId11"/>
    <p:sldId id="263"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107852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smtClean="0"/>
              <a:t>Klik for at redigere i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56520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smtClean="0"/>
              <a:t>Klik for at redigere i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3433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smtClean="0"/>
              <a:t>Klik for at redigere i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1416892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smtClean="0"/>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655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smtClean="0"/>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4116793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1674640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smtClean="0"/>
              <a:t>Klik for at redigere i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375405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22311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4F3CCC62-9C8C-41E8-AD9D-82AF86CBBB01}" type="datetimeFigureOut">
              <a:rPr lang="da-DK" smtClean="0"/>
              <a:t>22-09-2016</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186700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4F3CCC62-9C8C-41E8-AD9D-82AF86CBBB01}" type="datetimeFigureOut">
              <a:rPr lang="da-DK" smtClean="0"/>
              <a:t>22-09-2016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384243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4F3CCC62-9C8C-41E8-AD9D-82AF86CBBB01}" type="datetimeFigureOut">
              <a:rPr lang="da-DK" smtClean="0"/>
              <a:t>22-09-2016</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117301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4F3CCC62-9C8C-41E8-AD9D-82AF86CBBB01}" type="datetimeFigureOut">
              <a:rPr lang="da-DK" smtClean="0"/>
              <a:t>22-09-2016</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221178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CCC62-9C8C-41E8-AD9D-82AF86CBBB01}" type="datetimeFigureOut">
              <a:rPr lang="da-DK" smtClean="0"/>
              <a:t>22-09-2016</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136947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smtClean="0"/>
              <a:t>Klik for at redigere i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4F3CCC62-9C8C-41E8-AD9D-82AF86CBBB01}" type="datetimeFigureOut">
              <a:rPr lang="da-DK" smtClean="0"/>
              <a:t>22-09-2016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969514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4F3CCC62-9C8C-41E8-AD9D-82AF86CBBB01}" type="datetimeFigureOut">
              <a:rPr lang="da-DK" smtClean="0"/>
              <a:t>22-09-2016</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34F7ABC4-E3EB-4B1D-956D-5B0ED23D5E06}" type="slidenum">
              <a:rPr lang="da-DK" smtClean="0"/>
              <a:t>‹nr.›</a:t>
            </a:fld>
            <a:endParaRPr lang="da-DK"/>
          </a:p>
        </p:txBody>
      </p:sp>
    </p:spTree>
    <p:extLst>
      <p:ext uri="{BB962C8B-B14F-4D97-AF65-F5344CB8AC3E}">
        <p14:creationId xmlns:p14="http://schemas.microsoft.com/office/powerpoint/2010/main" val="57768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smtClean="0"/>
              <a:t>Klik for at redigere i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3CCC62-9C8C-41E8-AD9D-82AF86CBBB01}" type="datetimeFigureOut">
              <a:rPr lang="da-DK" smtClean="0"/>
              <a:t>22-09-2016</a:t>
            </a:fld>
            <a:endParaRPr lang="da-D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F7ABC4-E3EB-4B1D-956D-5B0ED23D5E06}" type="slidenum">
              <a:rPr lang="da-DK" smtClean="0"/>
              <a:t>‹nr.›</a:t>
            </a:fld>
            <a:endParaRPr lang="da-DK"/>
          </a:p>
        </p:txBody>
      </p:sp>
    </p:spTree>
    <p:extLst>
      <p:ext uri="{BB962C8B-B14F-4D97-AF65-F5344CB8AC3E}">
        <p14:creationId xmlns:p14="http://schemas.microsoft.com/office/powerpoint/2010/main" val="1193759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Analyse af Eventyr</a:t>
            </a:r>
            <a:endParaRPr lang="da-DK" dirty="0"/>
          </a:p>
        </p:txBody>
      </p:sp>
      <p:sp>
        <p:nvSpPr>
          <p:cNvPr id="3" name="Undertitel 2"/>
          <p:cNvSpPr>
            <a:spLocks noGrp="1"/>
          </p:cNvSpPr>
          <p:nvPr>
            <p:ph type="subTitle" idx="1"/>
          </p:nvPr>
        </p:nvSpPr>
        <p:spPr/>
        <p:txBody>
          <a:bodyPr/>
          <a:lstStyle/>
          <a:p>
            <a:r>
              <a:rPr lang="da-DK" dirty="0" smtClean="0"/>
              <a:t>Kontraktmodellen &amp; Aktantmodellen</a:t>
            </a:r>
          </a:p>
          <a:p>
            <a:r>
              <a:rPr lang="da-DK" dirty="0" smtClean="0"/>
              <a:t>Strukturalisme – En </a:t>
            </a:r>
            <a:r>
              <a:rPr lang="da-DK" smtClean="0"/>
              <a:t>litterær strategi</a:t>
            </a:r>
            <a:endParaRPr lang="da-DK" dirty="0"/>
          </a:p>
        </p:txBody>
      </p:sp>
    </p:spTree>
    <p:extLst>
      <p:ext uri="{BB962C8B-B14F-4D97-AF65-F5344CB8AC3E}">
        <p14:creationId xmlns:p14="http://schemas.microsoft.com/office/powerpoint/2010/main" val="2239817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 </a:t>
            </a:r>
            <a:r>
              <a:rPr lang="da-DK" i="1" dirty="0" smtClean="0"/>
              <a:t>Askepot</a:t>
            </a:r>
            <a:endParaRPr lang="da-DK" dirty="0"/>
          </a:p>
        </p:txBody>
      </p:sp>
      <p:pic>
        <p:nvPicPr>
          <p:cNvPr id="1026" name="Picture 2" descr="Billedresultat for aktantmodellen eksemp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916" y="1558977"/>
            <a:ext cx="8894658" cy="444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944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 </a:t>
            </a:r>
            <a:r>
              <a:rPr lang="da-DK" i="1" dirty="0" smtClean="0"/>
              <a:t>Blinkende Lygter</a:t>
            </a:r>
            <a:endParaRPr lang="da-DK" dirty="0"/>
          </a:p>
        </p:txBody>
      </p:sp>
      <p:pic>
        <p:nvPicPr>
          <p:cNvPr id="2050" name="Picture 2" descr="Billedresultat for aktantmodellen eksemp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9238" y="1670456"/>
            <a:ext cx="10068808" cy="428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28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Kontraktmodellen: Komposition</a:t>
            </a:r>
            <a:endParaRPr lang="da-DK" dirty="0"/>
          </a:p>
        </p:txBody>
      </p:sp>
      <p:pic>
        <p:nvPicPr>
          <p:cNvPr id="1026" name="Picture 2" descr="Billedresultat for kontraktmodellen eventy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0608" y="2240693"/>
            <a:ext cx="7177080" cy="316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281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Kontraktmodellen - Eksempel</a:t>
            </a:r>
            <a:endParaRPr lang="da-DK" dirty="0"/>
          </a:p>
        </p:txBody>
      </p:sp>
      <p:sp>
        <p:nvSpPr>
          <p:cNvPr id="3" name="Pladsholder til indhold 2"/>
          <p:cNvSpPr>
            <a:spLocks noGrp="1"/>
          </p:cNvSpPr>
          <p:nvPr>
            <p:ph idx="1"/>
          </p:nvPr>
        </p:nvSpPr>
        <p:spPr/>
        <p:txBody>
          <a:bodyPr/>
          <a:lstStyle/>
          <a:p>
            <a:pPr marL="0" indent="0">
              <a:buNone/>
            </a:pPr>
            <a:endParaRPr lang="da-DK" dirty="0"/>
          </a:p>
          <a:p>
            <a:r>
              <a:rPr lang="da-DK" i="1" dirty="0"/>
              <a:t>Kontrakt:</a:t>
            </a:r>
            <a:r>
              <a:rPr lang="da-DK" dirty="0"/>
              <a:t> Den fattige bondedreng går hjemme på gården og passer sig selv og alle dyrene. Han har egentlig et godt liv, men han længes efter noget mere.</a:t>
            </a:r>
          </a:p>
          <a:p>
            <a:r>
              <a:rPr lang="da-DK" i="1" dirty="0"/>
              <a:t>Kontraktbrud:</a:t>
            </a:r>
            <a:r>
              <a:rPr lang="da-DK" dirty="0"/>
              <a:t>  Pludselig hører han, at den smukke </a:t>
            </a:r>
            <a:r>
              <a:rPr lang="da-DK" dirty="0" smtClean="0"/>
              <a:t>prinsesse </a:t>
            </a:r>
            <a:r>
              <a:rPr lang="da-DK" dirty="0"/>
              <a:t>holdes fanget af den onde heks, og den der kan få hende tilbage til kongen, må få hende og det halve kongerige. Bondedrengen beslutter sig for at forlade hjemme, for at finde prinsessen. Her kommer han igennem forskellige prøvelser, inden han endelig kan befri prinsessen, og bringe hende hjem.</a:t>
            </a:r>
          </a:p>
          <a:p>
            <a:r>
              <a:rPr lang="da-DK" i="1" dirty="0"/>
              <a:t>Kontrakt:</a:t>
            </a:r>
            <a:r>
              <a:rPr lang="da-DK" dirty="0"/>
              <a:t> Bondedrengen ender med at få prinsessen og det halve kongerige, og de lever lykkeligt til deres dages ende.</a:t>
            </a:r>
          </a:p>
          <a:p>
            <a:pPr marL="0" indent="0">
              <a:buNone/>
            </a:pPr>
            <a:endParaRPr lang="da-DK" sz="1200" dirty="0" smtClean="0"/>
          </a:p>
          <a:p>
            <a:pPr marL="0" indent="0">
              <a:buNone/>
            </a:pPr>
            <a:r>
              <a:rPr lang="da-DK" sz="1200" dirty="0" err="1" smtClean="0"/>
              <a:t>Kilde:http</a:t>
            </a:r>
            <a:r>
              <a:rPr lang="da-DK" sz="1200" dirty="0"/>
              <a:t>://analysesiden.dk/kontraktmodel/</a:t>
            </a:r>
          </a:p>
        </p:txBody>
      </p:sp>
    </p:spTree>
    <p:extLst>
      <p:ext uri="{BB962C8B-B14F-4D97-AF65-F5344CB8AC3E}">
        <p14:creationId xmlns:p14="http://schemas.microsoft.com/office/powerpoint/2010/main" val="410494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Kontraktmodellen</a:t>
            </a:r>
            <a:br>
              <a:rPr lang="da-DK" dirty="0" smtClean="0"/>
            </a:br>
            <a:r>
              <a:rPr lang="da-DK" dirty="0" smtClean="0"/>
              <a:t>Eksempel: </a:t>
            </a:r>
            <a:r>
              <a:rPr lang="da-DK" i="1" dirty="0" smtClean="0"/>
              <a:t>De 3 bukkebruse</a:t>
            </a:r>
            <a:endParaRPr lang="da-DK" dirty="0"/>
          </a:p>
        </p:txBody>
      </p:sp>
      <p:pic>
        <p:nvPicPr>
          <p:cNvPr id="5122" name="Picture 2" descr="Billedresultat for kontraktmodellen eksempel"/>
          <p:cNvPicPr>
            <a:picLocks noGrp="1" noChangeAspect="1" noChangeArrowheads="1"/>
          </p:cNvPicPr>
          <p:nvPr>
            <p:ph idx="1"/>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t="11900" b="11852"/>
          <a:stretch/>
        </p:blipFill>
        <p:spPr bwMode="auto">
          <a:xfrm>
            <a:off x="1184222" y="2176861"/>
            <a:ext cx="7255239" cy="4148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270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Udviklingsmodellen</a:t>
            </a:r>
            <a:endParaRPr lang="da-DK" dirty="0"/>
          </a:p>
        </p:txBody>
      </p:sp>
      <p:pic>
        <p:nvPicPr>
          <p:cNvPr id="4098" name="Picture 2" descr="http://analysesiden.dk/wp-content/uploads/2012/11/udviklingsmodel1.pn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5521"/>
          <a:stretch/>
        </p:blipFill>
        <p:spPr bwMode="auto">
          <a:xfrm>
            <a:off x="462562" y="1558976"/>
            <a:ext cx="8811440" cy="5582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383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Aktantmodellen: Personer</a:t>
            </a:r>
            <a:endParaRPr lang="da-DK" dirty="0"/>
          </a:p>
        </p:txBody>
      </p:sp>
      <p:pic>
        <p:nvPicPr>
          <p:cNvPr id="2050" name="Picture 2" descr="Billedresultat for aktantmodelle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4042" y="1930400"/>
            <a:ext cx="6599863" cy="3778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836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Aktantmodellen</a:t>
            </a:r>
            <a:endParaRPr lang="da-DK" dirty="0"/>
          </a:p>
        </p:txBody>
      </p:sp>
      <p:sp>
        <p:nvSpPr>
          <p:cNvPr id="3" name="Pladsholder til indhold 2"/>
          <p:cNvSpPr>
            <a:spLocks noGrp="1"/>
          </p:cNvSpPr>
          <p:nvPr>
            <p:ph idx="1"/>
          </p:nvPr>
        </p:nvSpPr>
        <p:spPr/>
        <p:txBody>
          <a:bodyPr/>
          <a:lstStyle/>
          <a:p>
            <a:r>
              <a:rPr lang="da-DK" b="1" dirty="0"/>
              <a:t>1. Subjekt </a:t>
            </a:r>
            <a:r>
              <a:rPr lang="da-DK" dirty="0"/>
              <a:t>(Hvem er “hovedpersonen”?)</a:t>
            </a:r>
          </a:p>
          <a:p>
            <a:r>
              <a:rPr lang="da-DK" b="1" dirty="0"/>
              <a:t>2. Objekt </a:t>
            </a:r>
            <a:r>
              <a:rPr lang="da-DK" dirty="0"/>
              <a:t>(Hvad vil hovedpersonen/subjektet gerne have fat i? Det kunne være prinsessen, lykke osv.)</a:t>
            </a:r>
          </a:p>
          <a:p>
            <a:r>
              <a:rPr lang="da-DK" b="1" dirty="0"/>
              <a:t>3. Hjælper </a:t>
            </a:r>
            <a:r>
              <a:rPr lang="da-DK" dirty="0"/>
              <a:t>(Hvem/hvad hjælper Subjektet med at opnå objektet?)</a:t>
            </a:r>
          </a:p>
          <a:p>
            <a:r>
              <a:rPr lang="da-DK" b="1" dirty="0"/>
              <a:t>4. Modstander </a:t>
            </a:r>
            <a:r>
              <a:rPr lang="da-DK" dirty="0"/>
              <a:t>(Hvem/hvad prøver at forhindre subjektet i at nå objektet?)</a:t>
            </a:r>
          </a:p>
          <a:p>
            <a:r>
              <a:rPr lang="da-DK" b="1" dirty="0"/>
              <a:t>5. Giver </a:t>
            </a:r>
            <a:r>
              <a:rPr lang="da-DK" dirty="0"/>
              <a:t>(Hvem/hvad giver objektet væk?)</a:t>
            </a:r>
          </a:p>
          <a:p>
            <a:r>
              <a:rPr lang="da-DK" b="1" dirty="0"/>
              <a:t>6. Modtager </a:t>
            </a:r>
            <a:r>
              <a:rPr lang="da-DK" dirty="0"/>
              <a:t>(Hvem/hvad får objektet til sidst?)</a:t>
            </a:r>
          </a:p>
          <a:p>
            <a:endParaRPr lang="da-DK" dirty="0"/>
          </a:p>
        </p:txBody>
      </p:sp>
    </p:spTree>
    <p:extLst>
      <p:ext uri="{BB962C8B-B14F-4D97-AF65-F5344CB8AC3E}">
        <p14:creationId xmlns:p14="http://schemas.microsoft.com/office/powerpoint/2010/main" val="1095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Udvidet eksempel - Projektstyring</a:t>
            </a:r>
            <a:endParaRPr lang="da-DK" dirty="0"/>
          </a:p>
        </p:txBody>
      </p:sp>
      <p:pic>
        <p:nvPicPr>
          <p:cNvPr id="3076" name="Picture 4" descr="https://innovation.sites.ku.dk/files/2013/08/Aktantmodelle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8347" y="2074535"/>
            <a:ext cx="7394641" cy="4267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64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Udvidet eksempel – Stil dig selv disse spørgsmål:</a:t>
            </a:r>
            <a:endParaRPr lang="da-DK" dirty="0"/>
          </a:p>
        </p:txBody>
      </p:sp>
      <p:sp>
        <p:nvSpPr>
          <p:cNvPr id="3" name="Pladsholder til indhold 2"/>
          <p:cNvSpPr>
            <a:spLocks noGrp="1"/>
          </p:cNvSpPr>
          <p:nvPr>
            <p:ph idx="1"/>
          </p:nvPr>
        </p:nvSpPr>
        <p:spPr/>
        <p:txBody>
          <a:bodyPr/>
          <a:lstStyle/>
          <a:p>
            <a:pPr fontAlgn="base"/>
            <a:r>
              <a:rPr lang="da-DK" dirty="0" smtClean="0"/>
              <a:t>(Projektaksen) Hvem </a:t>
            </a:r>
            <a:r>
              <a:rPr lang="da-DK" dirty="0"/>
              <a:t>eller hvad skal opnå hvilket objekt (mål)?</a:t>
            </a:r>
          </a:p>
          <a:p>
            <a:pPr fontAlgn="base"/>
            <a:r>
              <a:rPr lang="da-DK" dirty="0" smtClean="0"/>
              <a:t>(kommunikationsaksen) </a:t>
            </a:r>
            <a:r>
              <a:rPr lang="da-DK" dirty="0"/>
              <a:t>Hvordan får subjektet adgang til objektet? </a:t>
            </a:r>
            <a:endParaRPr lang="da-DK" dirty="0" smtClean="0"/>
          </a:p>
          <a:p>
            <a:pPr marL="0" indent="0" fontAlgn="base">
              <a:buNone/>
            </a:pPr>
            <a:r>
              <a:rPr lang="da-DK" dirty="0"/>
              <a:t>	</a:t>
            </a:r>
            <a:r>
              <a:rPr lang="da-DK" dirty="0" smtClean="0"/>
              <a:t>- Og </a:t>
            </a:r>
            <a:r>
              <a:rPr lang="da-DK" dirty="0"/>
              <a:t>hvem eller hvad skal modtage objektet?</a:t>
            </a:r>
          </a:p>
          <a:p>
            <a:pPr fontAlgn="base"/>
            <a:r>
              <a:rPr lang="da-DK" dirty="0"/>
              <a:t>Til sidst afdækkes konfliktaksens aktanter: </a:t>
            </a:r>
            <a:endParaRPr lang="da-DK" dirty="0" smtClean="0"/>
          </a:p>
          <a:p>
            <a:pPr fontAlgn="base"/>
            <a:r>
              <a:rPr lang="da-DK" dirty="0" smtClean="0"/>
              <a:t>Hvilken </a:t>
            </a:r>
            <a:r>
              <a:rPr lang="da-DK" dirty="0"/>
              <a:t>modstand kan subjektet forvente at møde? </a:t>
            </a:r>
            <a:endParaRPr lang="da-DK" dirty="0" smtClean="0"/>
          </a:p>
          <a:p>
            <a:pPr fontAlgn="base"/>
            <a:r>
              <a:rPr lang="da-DK" dirty="0" smtClean="0"/>
              <a:t>Og </a:t>
            </a:r>
            <a:r>
              <a:rPr lang="da-DK" dirty="0"/>
              <a:t>hvilken form for hjælp er nødvendig for at overvinde denne modstand?</a:t>
            </a:r>
          </a:p>
          <a:p>
            <a:endParaRPr lang="da-DK" dirty="0"/>
          </a:p>
        </p:txBody>
      </p:sp>
    </p:spTree>
    <p:extLst>
      <p:ext uri="{BB962C8B-B14F-4D97-AF65-F5344CB8AC3E}">
        <p14:creationId xmlns:p14="http://schemas.microsoft.com/office/powerpoint/2010/main" val="393791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71</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Trebuchet MS</vt:lpstr>
      <vt:lpstr>Wingdings 3</vt:lpstr>
      <vt:lpstr>Facet</vt:lpstr>
      <vt:lpstr>Analyse af Eventyr</vt:lpstr>
      <vt:lpstr>Kontraktmodellen: Komposition</vt:lpstr>
      <vt:lpstr>Kontraktmodellen - Eksempel</vt:lpstr>
      <vt:lpstr>Kontraktmodellen Eksempel: De 3 bukkebruse</vt:lpstr>
      <vt:lpstr>Udviklingsmodellen</vt:lpstr>
      <vt:lpstr>Aktantmodellen: Personer</vt:lpstr>
      <vt:lpstr>Aktantmodellen</vt:lpstr>
      <vt:lpstr>Udvidet eksempel - Projektstyring</vt:lpstr>
      <vt:lpstr>Udvidet eksempel – Stil dig selv disse spørgsmål:</vt:lpstr>
      <vt:lpstr>Eksempel: Askepot</vt:lpstr>
      <vt:lpstr>Eksempel: Blinkende Lygter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af Eventyr</dc:title>
  <dc:creator>Anders Aamann Jensen</dc:creator>
  <cp:lastModifiedBy>Anders Aamann Jensen</cp:lastModifiedBy>
  <cp:revision>4</cp:revision>
  <dcterms:created xsi:type="dcterms:W3CDTF">2016-09-20T17:31:56Z</dcterms:created>
  <dcterms:modified xsi:type="dcterms:W3CDTF">2016-09-22T22:04:34Z</dcterms:modified>
</cp:coreProperties>
</file>