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JEPPE PÅ BJERGET (1722)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Oplysningstiden</a:t>
            </a:r>
          </a:p>
          <a:p>
            <a:r>
              <a:rPr lang="da-DK" dirty="0" smtClean="0"/>
              <a:t>Ludvig Holberg</a:t>
            </a:r>
            <a:endParaRPr lang="da-DK" dirty="0"/>
          </a:p>
        </p:txBody>
      </p:sp>
      <p:pic>
        <p:nvPicPr>
          <p:cNvPr id="1026" name="Picture 2" descr="Billedresultat for jeppe på bjerg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60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98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Perspektivering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122" name="Picture 2" descr="Billedresultat for smirnoff commerc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069" y="2084832"/>
            <a:ext cx="8737710" cy="438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02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Bonusspørgsmål	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Hvem gør Holberg grin med?</a:t>
            </a:r>
          </a:p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smtClean="0"/>
              <a:t>Hvem er målgruppen?</a:t>
            </a:r>
          </a:p>
          <a:p>
            <a:r>
              <a:rPr lang="da-DK" dirty="0" smtClean="0"/>
              <a:t>Hvor blev komedien vist?</a:t>
            </a:r>
          </a:p>
          <a:p>
            <a:r>
              <a:rPr lang="da-DK" dirty="0" smtClean="0"/>
              <a:t>Hvilket syn havde man på sociale klasser i oplysningstiden?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Hvorfor?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 smtClean="0"/>
              <a:t>Man blev bekræftet i at de lavere klasser skulle forblive lave klasser</a:t>
            </a:r>
          </a:p>
          <a:p>
            <a:r>
              <a:rPr lang="da-DK" dirty="0" smtClean="0"/>
              <a:t>Måske genkender tilskueren sig selv?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854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 af drama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I skal lave en kort analyse af tekstuddraget fra </a:t>
            </a:r>
            <a:r>
              <a:rPr lang="da-DK" i="1" dirty="0" smtClean="0"/>
              <a:t>Jeppe </a:t>
            </a:r>
            <a:r>
              <a:rPr lang="da-DK" i="1" dirty="0" err="1" smtClean="0"/>
              <a:t>paa</a:t>
            </a:r>
            <a:r>
              <a:rPr lang="da-DK" i="1" dirty="0" smtClean="0"/>
              <a:t> Bjerget </a:t>
            </a:r>
            <a:r>
              <a:rPr lang="da-DK" dirty="0" smtClean="0"/>
              <a:t>(1722).</a:t>
            </a:r>
          </a:p>
          <a:p>
            <a:r>
              <a:rPr lang="da-DK" dirty="0" smtClean="0"/>
              <a:t>Analysen skal komme omkring: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Hvordan kan man umiddelbart se at teksten er et drama og ikke lyrik eller epik?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Hvad er intrigen i stykket?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Hvilke temaer er i spil?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Beskriv de vigtigste personer</a:t>
            </a:r>
          </a:p>
          <a:p>
            <a:pPr marL="630936" lvl="1" indent="-457200">
              <a:buFont typeface="+mj-lt"/>
              <a:buAutoNum type="arabicPeriod"/>
            </a:pPr>
            <a:r>
              <a:rPr lang="da-DK" dirty="0" smtClean="0"/>
              <a:t>Hvad er de udtryk for</a:t>
            </a:r>
          </a:p>
          <a:p>
            <a:pPr marL="630936" lvl="1" indent="-457200">
              <a:buFont typeface="+mj-lt"/>
              <a:buAutoNum type="arabicPeriod"/>
            </a:pPr>
            <a:r>
              <a:rPr lang="da-DK" dirty="0" smtClean="0"/>
              <a:t>Hvordan passer de ind i oplysningstiden – hvad er deres plads og funktion i samfundet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Hvad er de(n) overordnede morale?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Perspektivér stykket til nutiden, litteraturhistorien, andre tekster </a:t>
            </a:r>
            <a:r>
              <a:rPr lang="da-DK" dirty="0" err="1" smtClean="0"/>
              <a:t>etc</a:t>
            </a:r>
            <a:r>
              <a:rPr lang="da-DK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da-DK" b="1" dirty="0" smtClean="0"/>
              <a:t>BONUSSPØRGSMÅL</a:t>
            </a:r>
            <a:r>
              <a:rPr lang="da-DK" dirty="0" smtClean="0"/>
              <a:t>: Hvem gør </a:t>
            </a:r>
            <a:r>
              <a:rPr lang="da-DK" dirty="0" err="1" smtClean="0"/>
              <a:t>Holber</a:t>
            </a:r>
            <a:r>
              <a:rPr lang="da-DK" dirty="0" smtClean="0"/>
              <a:t> grin med – og hvorfor?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489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Intrigen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Hvad er intrigen i stykket - Hvad er omdrejningspunktet?</a:t>
            </a:r>
          </a:p>
          <a:p>
            <a:r>
              <a:rPr lang="da-DK" dirty="0"/>
              <a:t>Der vendes op og ned på hovedpersonen Jeppes liv</a:t>
            </a:r>
          </a:p>
          <a:p>
            <a:r>
              <a:rPr lang="da-DK" dirty="0"/>
              <a:t>(= han vågner op i Baronens seng) - Der vendes op og ned på den sociale orden – Jeppe indser (måske) dette. </a:t>
            </a:r>
          </a:p>
          <a:p>
            <a:endParaRPr lang="da-DK" dirty="0"/>
          </a:p>
        </p:txBody>
      </p:sp>
      <p:pic>
        <p:nvPicPr>
          <p:cNvPr id="7172" name="Picture 4" descr="Billedresultat for jeppe på bjerg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286000"/>
            <a:ext cx="4754562" cy="343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486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Intrigen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737211"/>
              </p:ext>
            </p:extLst>
          </p:nvPr>
        </p:nvGraphicFramePr>
        <p:xfrm>
          <a:off x="1023938" y="2286000"/>
          <a:ext cx="10080666" cy="338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222"/>
                <a:gridCol w="3360222"/>
                <a:gridCol w="3360222"/>
              </a:tblGrid>
              <a:tr h="527634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Kaos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Opdragelse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Orden</a:t>
                      </a:r>
                      <a:endParaRPr lang="da-DK" dirty="0"/>
                    </a:p>
                  </a:txBody>
                  <a:tcPr/>
                </a:tc>
              </a:tr>
              <a:tr h="28622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 smtClean="0"/>
                        <a:t>Dårskab &amp; Naragtighed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 smtClean="0"/>
                        <a:t>Ubalance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 smtClean="0"/>
                        <a:t>Social uorden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 smtClean="0"/>
                        <a:t>Intrigen</a:t>
                      </a:r>
                      <a:r>
                        <a:rPr lang="da-DK" sz="2000" baseline="0" dirty="0" smtClean="0"/>
                        <a:t> (Den komedie Erik Lakaj og de andre spiller med Jeppe)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baseline="0" dirty="0" smtClean="0"/>
                        <a:t>Narren (Jeppe) manipuleres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baseline="0" dirty="0" smtClean="0"/>
                        <a:t>Konflikter fx hængningen af ridefogeden 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 smtClean="0"/>
                        <a:t>Erkendelse (af den sociale orden) og fornuft (at den er som den 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 smtClean="0"/>
                        <a:t>Harmoni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 smtClean="0"/>
                        <a:t>Social orden genoprettes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 smtClean="0"/>
                        <a:t>Normalitet</a:t>
                      </a:r>
                      <a:r>
                        <a:rPr lang="da-DK" sz="2000" baseline="0" dirty="0" smtClean="0"/>
                        <a:t> (Jeppe tilbage på møddingen)</a:t>
                      </a:r>
                      <a:endParaRPr lang="da-DK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95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Tema(er)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 Sociale </a:t>
            </a:r>
            <a:r>
              <a:rPr lang="da-DK" dirty="0"/>
              <a:t>klasser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 </a:t>
            </a:r>
            <a:r>
              <a:rPr lang="da-DK" dirty="0" err="1" smtClean="0"/>
              <a:t>Stavnsbønder</a:t>
            </a:r>
            <a:r>
              <a:rPr lang="da-DK" dirty="0" smtClean="0"/>
              <a:t> </a:t>
            </a:r>
            <a:r>
              <a:rPr lang="da-DK" dirty="0"/>
              <a:t>&gt;&lt; baronen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 Alkohol </a:t>
            </a:r>
            <a:r>
              <a:rPr lang="da-DK" dirty="0"/>
              <a:t>(Dårskab)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 Fornuft </a:t>
            </a:r>
            <a:r>
              <a:rPr lang="da-DK" dirty="0"/>
              <a:t>– de fornuftige folk, der passer deres job m.m. – fx Mille der forsøget at </a:t>
            </a:r>
            <a:r>
              <a:rPr lang="da-DK" dirty="0" smtClean="0"/>
              <a:t> tale </a:t>
            </a:r>
            <a:r>
              <a:rPr lang="da-DK" dirty="0"/>
              <a:t>Jeppe til fornuft (uden held!)</a:t>
            </a:r>
          </a:p>
        </p:txBody>
      </p:sp>
      <p:pic>
        <p:nvPicPr>
          <p:cNvPr id="6146" name="Picture 2" descr="Billedresultat for jeppe på bjerge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040" y="1833219"/>
            <a:ext cx="3916728" cy="39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60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Personer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Jeppe:</a:t>
            </a:r>
          </a:p>
          <a:p>
            <a:r>
              <a:rPr lang="da-DK" dirty="0" smtClean="0"/>
              <a:t>- Alkoholiseret – Det eneste der optager ham – Virkelighedsflugt</a:t>
            </a:r>
          </a:p>
          <a:p>
            <a:r>
              <a:rPr lang="da-DK" dirty="0" smtClean="0"/>
              <a:t>- Fæstebonde</a:t>
            </a:r>
          </a:p>
          <a:p>
            <a:r>
              <a:rPr lang="da-DK" dirty="0" smtClean="0"/>
              <a:t>- </a:t>
            </a:r>
            <a:r>
              <a:rPr lang="da-DK" dirty="0" err="1" smtClean="0"/>
              <a:t>Smådum</a:t>
            </a:r>
            <a:r>
              <a:rPr lang="da-DK" dirty="0" smtClean="0"/>
              <a:t>/Nar</a:t>
            </a:r>
          </a:p>
          <a:p>
            <a:r>
              <a:rPr lang="da-DK" b="1" dirty="0" smtClean="0"/>
              <a:t>Erik: </a:t>
            </a:r>
          </a:p>
          <a:p>
            <a:r>
              <a:rPr lang="da-DK" dirty="0" smtClean="0"/>
              <a:t>- Primus motor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b="1" dirty="0"/>
              <a:t>Ridefogeden:</a:t>
            </a:r>
          </a:p>
          <a:p>
            <a:r>
              <a:rPr lang="da-DK" dirty="0"/>
              <a:t>- Usikker</a:t>
            </a:r>
          </a:p>
          <a:p>
            <a:r>
              <a:rPr lang="da-DK" dirty="0"/>
              <a:t>- Undskyldende</a:t>
            </a:r>
          </a:p>
          <a:p>
            <a:r>
              <a:rPr lang="da-DK" dirty="0"/>
              <a:t>- Uærlig?</a:t>
            </a:r>
          </a:p>
          <a:p>
            <a:r>
              <a:rPr lang="da-DK" b="1" dirty="0"/>
              <a:t>Baronen: </a:t>
            </a:r>
          </a:p>
          <a:p>
            <a:r>
              <a:rPr lang="da-DK" dirty="0"/>
              <a:t>- Personifikation af fornuften – Ham der indser at det nær var gået galt! </a:t>
            </a:r>
            <a:endParaRPr lang="da-DK" dirty="0" smtClean="0"/>
          </a:p>
          <a:p>
            <a:r>
              <a:rPr lang="da-DK" dirty="0" smtClean="0"/>
              <a:t>- Ret til alt! (magthaver)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983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Morale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Den </a:t>
            </a:r>
            <a:r>
              <a:rPr lang="da-DK" sz="2400" dirty="0"/>
              <a:t>undertrykte ender (hurtigt) med selv at blive </a:t>
            </a:r>
            <a:r>
              <a:rPr lang="da-DK" sz="2400" dirty="0" smtClean="0"/>
              <a:t>undertrykkeren</a:t>
            </a:r>
          </a:p>
          <a:p>
            <a:pPr marL="0" indent="0">
              <a:buNone/>
            </a:pPr>
            <a:r>
              <a:rPr lang="da-DK" sz="2400" dirty="0" smtClean="0"/>
              <a:t>Den sociale orden (i oplysningstiden) er fornuftig.</a:t>
            </a:r>
          </a:p>
          <a:p>
            <a:pPr marL="0" indent="0">
              <a:buNone/>
            </a:pPr>
            <a:r>
              <a:rPr lang="da-DK" sz="2400" dirty="0" smtClean="0"/>
              <a:t>(Skomager bliv ved din læst)</a:t>
            </a:r>
            <a:endParaRPr lang="da-DK" sz="2400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2050" name="Picture 2" descr="Billedresultat for jeppe på bjerget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6"/>
          <a:stretch/>
        </p:blipFill>
        <p:spPr bwMode="auto">
          <a:xfrm>
            <a:off x="6458465" y="2286000"/>
            <a:ext cx="5015250" cy="408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97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Perspektivering</a:t>
            </a:r>
            <a:endParaRPr lang="da-DK" dirty="0"/>
          </a:p>
        </p:txBody>
      </p:sp>
      <p:pic>
        <p:nvPicPr>
          <p:cNvPr id="3074" name="Picture 2" descr="Billedresultat for poul og fritz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" t="12604" r="3852" b="12682"/>
          <a:stretch/>
        </p:blipFill>
        <p:spPr bwMode="auto">
          <a:xfrm>
            <a:off x="865886" y="2863206"/>
            <a:ext cx="4785272" cy="287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illedresultat for klovn fran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2698449"/>
            <a:ext cx="4754562" cy="319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50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Perspektivering</a:t>
            </a:r>
            <a:endParaRPr lang="da-DK" dirty="0"/>
          </a:p>
        </p:txBody>
      </p:sp>
      <p:pic>
        <p:nvPicPr>
          <p:cNvPr id="4098" name="Picture 2" descr="Billedresultat for cult rekla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4069" y="2366962"/>
            <a:ext cx="76200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959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</TotalTime>
  <Words>395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7" baseType="lpstr">
      <vt:lpstr>Arial</vt:lpstr>
      <vt:lpstr>Tw Cen MT</vt:lpstr>
      <vt:lpstr>Tw Cen MT Condensed</vt:lpstr>
      <vt:lpstr>Wingdings</vt:lpstr>
      <vt:lpstr>Wingdings 3</vt:lpstr>
      <vt:lpstr>Integral</vt:lpstr>
      <vt:lpstr>JEPPE PÅ BJERGET (1722)</vt:lpstr>
      <vt:lpstr>Analyse af drama</vt:lpstr>
      <vt:lpstr>Intrigen</vt:lpstr>
      <vt:lpstr>Intrigen</vt:lpstr>
      <vt:lpstr>Tema(er)</vt:lpstr>
      <vt:lpstr>Personer</vt:lpstr>
      <vt:lpstr>Morale</vt:lpstr>
      <vt:lpstr>Perspektivering</vt:lpstr>
      <vt:lpstr>Perspektivering</vt:lpstr>
      <vt:lpstr>Perspektivering</vt:lpstr>
      <vt:lpstr>Bonusspørgsmål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JEPPE PÅ BJERGET (1722)</dc:title>
  <dc:creator>Anders Aamann Jensen</dc:creator>
  <cp:lastModifiedBy>Anders Aamann Jensen</cp:lastModifiedBy>
  <cp:revision>7</cp:revision>
  <dcterms:created xsi:type="dcterms:W3CDTF">2016-08-26T07:32:28Z</dcterms:created>
  <dcterms:modified xsi:type="dcterms:W3CDTF">2016-08-26T08:19:49Z</dcterms:modified>
</cp:coreProperties>
</file>